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7c537ff8_0_5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7c537ff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47c537ff8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47c537ff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47c537ff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47c537ff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47c537ff8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47c537ff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47c537ff8_0_27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47c537ff8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47c537ff8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47c537ff8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47c537ff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47c537ff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47c537ff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47c537ff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47c537ff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47c537ff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47c537ff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47c537ff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drive.google.com/drive/folders/1sRwR1xeHuJi_RwAyqERkQh0QZ8q3jat4?usp=sharing"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youtube.com/watch?v=n6ttwlW7s3w&amp;feature=youtu.be&amp;t=226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www.youtube.com/watch?v=rC16W3DT0Y4&amp;list=PL8q1QDrFH67WLAJ7pUZlzDeewYZssidPd&amp;index=3&amp;t=2630s"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youtu.be/dg-hDlp8sZ4?t=1674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Upper Basin Consumptive Use</a:t>
            </a:r>
            <a:endParaRPr sz="2400"/>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9FC5E8"/>
                </a:solidFill>
              </a:rPr>
              <a:t>Overestimation impacts on the 2007 Interium Guidelines</a:t>
            </a:r>
            <a:endParaRPr sz="1800">
              <a:solidFill>
                <a:srgbClr val="9FC5E8"/>
              </a:solidFill>
            </a:endParaRPr>
          </a:p>
        </p:txBody>
      </p:sp>
      <p:cxnSp>
        <p:nvCxnSpPr>
          <p:cNvPr id="101" name="Google Shape;101;p25"/>
          <p:cNvCxnSpPr/>
          <p:nvPr/>
        </p:nvCxnSpPr>
        <p:spPr>
          <a:xfrm>
            <a:off x="466500" y="2803650"/>
            <a:ext cx="8211000" cy="183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4"/>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Royce Tipton Memo</a:t>
            </a:r>
            <a:endParaRPr sz="2000">
              <a:solidFill>
                <a:srgbClr val="CFE2F3"/>
              </a:solidFill>
            </a:endParaRPr>
          </a:p>
        </p:txBody>
      </p:sp>
      <p:sp>
        <p:nvSpPr>
          <p:cNvPr id="166" name="Google Shape;166;p34"/>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p:txBody>
      </p:sp>
      <p:cxnSp>
        <p:nvCxnSpPr>
          <p:cNvPr id="167" name="Google Shape;167;p34"/>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pic>
        <p:nvPicPr>
          <p:cNvPr id="168" name="Google Shape;168;p34"/>
          <p:cNvPicPr preferRelativeResize="0"/>
          <p:nvPr/>
        </p:nvPicPr>
        <p:blipFill>
          <a:blip r:embed="rId3">
            <a:alphaModFix/>
          </a:blip>
          <a:stretch>
            <a:fillRect/>
          </a:stretch>
        </p:blipFill>
        <p:spPr>
          <a:xfrm>
            <a:off x="686925" y="647475"/>
            <a:ext cx="5313676" cy="3346025"/>
          </a:xfrm>
          <a:prstGeom prst="rect">
            <a:avLst/>
          </a:prstGeom>
          <a:noFill/>
          <a:ln>
            <a:noFill/>
          </a:ln>
        </p:spPr>
      </p:pic>
      <p:pic>
        <p:nvPicPr>
          <p:cNvPr id="169" name="Google Shape;169;p34"/>
          <p:cNvPicPr preferRelativeResize="0"/>
          <p:nvPr/>
        </p:nvPicPr>
        <p:blipFill>
          <a:blip r:embed="rId4">
            <a:alphaModFix/>
          </a:blip>
          <a:stretch>
            <a:fillRect/>
          </a:stretch>
        </p:blipFill>
        <p:spPr>
          <a:xfrm>
            <a:off x="686925" y="3993500"/>
            <a:ext cx="5313675" cy="9533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CFE2F3"/>
              </a:solidFill>
            </a:endParaRPr>
          </a:p>
        </p:txBody>
      </p:sp>
      <p:sp>
        <p:nvSpPr>
          <p:cNvPr id="107" name="Google Shape;107;p26"/>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t/>
            </a:r>
            <a:endParaRPr sz="1600"/>
          </a:p>
          <a:p>
            <a:pPr indent="0" lvl="0" marL="0" rtl="0" algn="l">
              <a:spcBef>
                <a:spcPts val="1800"/>
              </a:spcBef>
              <a:spcAft>
                <a:spcPts val="0"/>
              </a:spcAft>
              <a:buNone/>
            </a:pPr>
            <a:r>
              <a:rPr lang="en" sz="1600">
                <a:solidFill>
                  <a:schemeClr val="dk1"/>
                </a:solidFill>
              </a:rPr>
              <a:t> 	 	</a:t>
            </a:r>
            <a:endParaRPr sz="1600">
              <a:solidFill>
                <a:schemeClr val="dk1"/>
              </a:solidFill>
            </a:endParaRPr>
          </a:p>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p:txBody>
      </p:sp>
      <p:pic>
        <p:nvPicPr>
          <p:cNvPr id="108" name="Google Shape;108;p26"/>
          <p:cNvPicPr preferRelativeResize="0"/>
          <p:nvPr/>
        </p:nvPicPr>
        <p:blipFill>
          <a:blip r:embed="rId3">
            <a:alphaModFix/>
          </a:blip>
          <a:stretch>
            <a:fillRect/>
          </a:stretch>
        </p:blipFill>
        <p:spPr>
          <a:xfrm>
            <a:off x="1082090" y="0"/>
            <a:ext cx="697982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hlink"/>
                </a:solidFill>
                <a:hlinkClick r:id="rId3"/>
              </a:rPr>
              <a:t>Randy Seaholm Memo - November 13-15, 2006</a:t>
            </a:r>
            <a:endParaRPr sz="2000">
              <a:solidFill>
                <a:srgbClr val="CFE2F3"/>
              </a:solidFill>
            </a:endParaRPr>
          </a:p>
        </p:txBody>
      </p:sp>
      <p:sp>
        <p:nvSpPr>
          <p:cNvPr id="114" name="Google Shape;114;p27"/>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t/>
            </a:r>
            <a:endParaRPr sz="1600"/>
          </a:p>
          <a:p>
            <a:pPr indent="0" lvl="0" marL="0" rtl="0" algn="l">
              <a:spcBef>
                <a:spcPts val="1800"/>
              </a:spcBef>
              <a:spcAft>
                <a:spcPts val="0"/>
              </a:spcAft>
              <a:buNone/>
            </a:pPr>
            <a:r>
              <a:rPr lang="en" sz="1600">
                <a:solidFill>
                  <a:schemeClr val="dk1"/>
                </a:solidFill>
              </a:rPr>
              <a:t> 	 	</a:t>
            </a:r>
            <a:endParaRPr sz="1600">
              <a:solidFill>
                <a:schemeClr val="dk1"/>
              </a:solidFill>
            </a:endParaRPr>
          </a:p>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p:txBody>
      </p:sp>
      <p:cxnSp>
        <p:nvCxnSpPr>
          <p:cNvPr id="115" name="Google Shape;115;p27"/>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pic>
        <p:nvPicPr>
          <p:cNvPr id="116" name="Google Shape;116;p27"/>
          <p:cNvPicPr preferRelativeResize="0"/>
          <p:nvPr/>
        </p:nvPicPr>
        <p:blipFill>
          <a:blip r:embed="rId4">
            <a:alphaModFix/>
          </a:blip>
          <a:stretch>
            <a:fillRect/>
          </a:stretch>
        </p:blipFill>
        <p:spPr>
          <a:xfrm>
            <a:off x="-210375" y="1431047"/>
            <a:ext cx="9144001" cy="603806"/>
          </a:xfrm>
          <a:prstGeom prst="rect">
            <a:avLst/>
          </a:prstGeom>
          <a:noFill/>
          <a:ln>
            <a:noFill/>
          </a:ln>
        </p:spPr>
      </p:pic>
      <p:pic>
        <p:nvPicPr>
          <p:cNvPr id="117" name="Google Shape;117;p27"/>
          <p:cNvPicPr preferRelativeResize="0"/>
          <p:nvPr/>
        </p:nvPicPr>
        <p:blipFill>
          <a:blip r:embed="rId5">
            <a:alphaModFix/>
          </a:blip>
          <a:stretch>
            <a:fillRect/>
          </a:stretch>
        </p:blipFill>
        <p:spPr>
          <a:xfrm>
            <a:off x="-126125" y="2278233"/>
            <a:ext cx="9144001" cy="16897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Article III(a)</a:t>
            </a:r>
            <a:endParaRPr sz="2400"/>
          </a:p>
        </p:txBody>
      </p:sp>
      <p:sp>
        <p:nvSpPr>
          <p:cNvPr id="123" name="Google Shape;123;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9FC5E8"/>
                </a:solidFill>
              </a:rPr>
              <a:t>Exclusive Beneficial Consumptive Use .vs. Demand Management</a:t>
            </a:r>
            <a:endParaRPr sz="1800">
              <a:solidFill>
                <a:srgbClr val="9FC5E8"/>
              </a:solidFill>
            </a:endParaRPr>
          </a:p>
        </p:txBody>
      </p:sp>
      <p:cxnSp>
        <p:nvCxnSpPr>
          <p:cNvPr id="124" name="Google Shape;124;p28"/>
          <p:cNvCxnSpPr/>
          <p:nvPr/>
        </p:nvCxnSpPr>
        <p:spPr>
          <a:xfrm>
            <a:off x="466500" y="2803650"/>
            <a:ext cx="8211000" cy="183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9"/>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1922 Colorado Compact - Article III</a:t>
            </a:r>
            <a:endParaRPr sz="2000">
              <a:solidFill>
                <a:srgbClr val="CFE2F3"/>
              </a:solidFill>
            </a:endParaRPr>
          </a:p>
        </p:txBody>
      </p:sp>
      <p:sp>
        <p:nvSpPr>
          <p:cNvPr id="130" name="Google Shape;130;p29"/>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330200" lvl="0" marL="457200" rtl="0" algn="l">
              <a:spcBef>
                <a:spcPts val="1800"/>
              </a:spcBef>
              <a:spcAft>
                <a:spcPts val="0"/>
              </a:spcAft>
              <a:buClr>
                <a:schemeClr val="dk1"/>
              </a:buClr>
              <a:buSzPts val="1600"/>
              <a:buAutoNum type="alphaLcParenBoth"/>
            </a:pPr>
            <a:r>
              <a:rPr lang="en" sz="1600"/>
              <a:t>There is hereby apportioned from the Colorado River System in perpetuity to the Upper Basin and to the Lower Basin, respectively, the</a:t>
            </a:r>
            <a:r>
              <a:rPr lang="en" sz="1600">
                <a:solidFill>
                  <a:schemeClr val="dk1"/>
                </a:solidFill>
              </a:rPr>
              <a:t> </a:t>
            </a:r>
            <a:r>
              <a:rPr b="1" lang="en" sz="1600">
                <a:solidFill>
                  <a:schemeClr val="dk1"/>
                </a:solidFill>
              </a:rPr>
              <a:t>exclusive beneficial consumptive use</a:t>
            </a:r>
            <a:r>
              <a:rPr lang="en" sz="1600">
                <a:solidFill>
                  <a:schemeClr val="dk1"/>
                </a:solidFill>
              </a:rPr>
              <a:t> </a:t>
            </a:r>
            <a:r>
              <a:rPr lang="en" sz="1600"/>
              <a:t>of 7,500,000 acre-feet of water per annum, which shall include all water necessary for the supply of any rights which may now exist.</a:t>
            </a:r>
            <a:endParaRPr sz="1600"/>
          </a:p>
          <a:p>
            <a:pPr indent="0" lvl="0" marL="0" rtl="0" algn="l">
              <a:spcBef>
                <a:spcPts val="1800"/>
              </a:spcBef>
              <a:spcAft>
                <a:spcPts val="0"/>
              </a:spcAft>
              <a:buNone/>
            </a:pPr>
            <a:r>
              <a:rPr lang="en" sz="1600">
                <a:solidFill>
                  <a:schemeClr val="dk1"/>
                </a:solidFill>
              </a:rPr>
              <a:t> 	 	</a:t>
            </a:r>
            <a:endParaRPr sz="1600">
              <a:solidFill>
                <a:schemeClr val="dk1"/>
              </a:solidFill>
            </a:endParaRPr>
          </a:p>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p:txBody>
      </p:sp>
      <p:cxnSp>
        <p:nvCxnSpPr>
          <p:cNvPr id="131" name="Google Shape;131;p29"/>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0"/>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The “Greed” part of “Fear and Greed”</a:t>
            </a:r>
            <a:r>
              <a:rPr lang="en" sz="2000">
                <a:solidFill>
                  <a:srgbClr val="CFE2F3"/>
                </a:solidFill>
              </a:rPr>
              <a:t> </a:t>
            </a:r>
            <a:endParaRPr sz="2000">
              <a:solidFill>
                <a:srgbClr val="CFE2F3"/>
              </a:solidFill>
            </a:endParaRPr>
          </a:p>
        </p:txBody>
      </p:sp>
      <p:sp>
        <p:nvSpPr>
          <p:cNvPr id="137" name="Google Shape;137;p30"/>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Meeting the Financial Challenges of Improved Water Management in the West</a:t>
            </a:r>
            <a:r>
              <a:rPr lang="en"/>
              <a:t> Peter Fleming (Colorado River District), Getches Wilkinson - September 2020</a:t>
            </a:r>
            <a:endParaRPr/>
          </a:p>
          <a:p>
            <a:pPr indent="0" lvl="0" marL="0" rtl="0" algn="l">
              <a:spcBef>
                <a:spcPts val="1600"/>
              </a:spcBef>
              <a:spcAft>
                <a:spcPts val="1600"/>
              </a:spcAft>
              <a:buNone/>
            </a:pPr>
            <a:r>
              <a:rPr i="1" lang="en" sz="1600">
                <a:solidFill>
                  <a:schemeClr val="dk1"/>
                </a:solidFill>
              </a:rPr>
              <a:t>“</a:t>
            </a:r>
            <a:r>
              <a:rPr b="1" i="1" lang="en" sz="1600">
                <a:solidFill>
                  <a:schemeClr val="dk1"/>
                </a:solidFill>
              </a:rPr>
              <a:t>The compact prohibits the Interbasin transfer of water</a:t>
            </a:r>
            <a:r>
              <a:rPr i="1" lang="en" sz="1600">
                <a:solidFill>
                  <a:schemeClr val="dk1"/>
                </a:solidFill>
              </a:rPr>
              <a:t>, that’s quite clear that the 1922 compact allocates water to the Upper Basin for its exclusive use and it allocates water to the Lower Basin for it’s exclusive use and never the two shall intertwine.  And whereas Demand Management is not a change of a water right for use in the Lower Basin there is a theory at least that if private investment is investing in agricultural lands for the purpose of the water in part, you know maybe that is just part of their investment strategy, that the </a:t>
            </a:r>
            <a:r>
              <a:rPr b="1" i="1" lang="en" sz="1600">
                <a:solidFill>
                  <a:schemeClr val="dk1"/>
                </a:solidFill>
              </a:rPr>
              <a:t>economic forces from the Lower Basin to encourage the non use of water in the Upper Basin in order to secure the supplies of the Lower Basin could be so great as to make it impossible for a private investor who is seeking the highest economic return, to resist those economic forces from the Lower Basin so that they would accept payment from the Lower Basin as opposed to payment from Upper Basin interests to simply not use the water.</a:t>
            </a:r>
            <a:r>
              <a:rPr i="1" lang="en" sz="1600">
                <a:solidFill>
                  <a:schemeClr val="dk1"/>
                </a:solidFill>
              </a:rPr>
              <a:t> Now is that a transfer prohibited by the compact, I don’t know, I know it gets closer to such a thing than I would prefer.</a:t>
            </a:r>
            <a:endParaRPr i="1" sz="1600">
              <a:solidFill>
                <a:schemeClr val="dk1"/>
              </a:solidFill>
            </a:endParaRPr>
          </a:p>
        </p:txBody>
      </p:sp>
      <p:cxnSp>
        <p:nvCxnSpPr>
          <p:cNvPr id="138" name="Google Shape;138;p30"/>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Gravity Works</a:t>
            </a:r>
            <a:endParaRPr sz="2000">
              <a:solidFill>
                <a:srgbClr val="CFE2F3"/>
              </a:solidFill>
            </a:endParaRPr>
          </a:p>
        </p:txBody>
      </p:sp>
      <p:sp>
        <p:nvSpPr>
          <p:cNvPr id="144" name="Google Shape;144;p31"/>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CRWUA Lower Basin Panel 2018</a:t>
            </a:r>
            <a:r>
              <a:rPr lang="en"/>
              <a:t> </a:t>
            </a:r>
            <a:endParaRPr/>
          </a:p>
          <a:p>
            <a:pPr indent="0" lvl="0" marL="0" rtl="0" algn="l">
              <a:spcBef>
                <a:spcPts val="1600"/>
              </a:spcBef>
              <a:spcAft>
                <a:spcPts val="0"/>
              </a:spcAft>
              <a:buNone/>
            </a:pPr>
            <a:r>
              <a:rPr lang="en"/>
              <a:t>John Entsminger (SNVWA): “</a:t>
            </a:r>
            <a:r>
              <a:rPr i="1" lang="en">
                <a:solidFill>
                  <a:schemeClr val="dk1"/>
                </a:solidFill>
              </a:rPr>
              <a:t>The Law of the River isn't carved on stone tablets.  Right... just since we sat up here last year we've learned not to disincentivize the Upper Basin from putting water into Lake Powell. Right, We're like The Law of the River says... you know blah, blah, blah....who cares...they want to put water into Lake Powell.  Guess what, gravity works, eventually it's coming to us. </a:t>
            </a:r>
            <a:endParaRPr i="1">
              <a:solidFill>
                <a:schemeClr val="dk1"/>
              </a:solidFill>
            </a:endParaRPr>
          </a:p>
          <a:p>
            <a:pPr indent="0" lvl="0" marL="0" rtl="0" algn="l">
              <a:spcBef>
                <a:spcPts val="1600"/>
              </a:spcBef>
              <a:spcAft>
                <a:spcPts val="0"/>
              </a:spcAft>
              <a:buNone/>
            </a:pPr>
            <a:r>
              <a:rPr i="1" lang="en">
                <a:solidFill>
                  <a:schemeClr val="dk1"/>
                </a:solidFill>
              </a:rPr>
              <a:t> (Laughter) </a:t>
            </a:r>
            <a:endParaRPr i="1">
              <a:solidFill>
                <a:schemeClr val="dk1"/>
              </a:solidFill>
            </a:endParaRPr>
          </a:p>
          <a:p>
            <a:pPr indent="0" lvl="0" marL="0" rtl="0" algn="l">
              <a:spcBef>
                <a:spcPts val="1600"/>
              </a:spcBef>
              <a:spcAft>
                <a:spcPts val="0"/>
              </a:spcAft>
              <a:buNone/>
            </a:pPr>
            <a:r>
              <a:t/>
            </a:r>
            <a:endParaRPr i="1">
              <a:solidFill>
                <a:schemeClr val="dk1"/>
              </a:solidFill>
            </a:endParaRPr>
          </a:p>
          <a:p>
            <a:pPr indent="0" lvl="0" marL="0" rtl="0" algn="l">
              <a:spcBef>
                <a:spcPts val="1600"/>
              </a:spcBef>
              <a:spcAft>
                <a:spcPts val="1600"/>
              </a:spcAft>
              <a:buNone/>
            </a:pPr>
            <a:r>
              <a:rPr i="1" lang="en">
                <a:solidFill>
                  <a:schemeClr val="dk1"/>
                </a:solidFill>
              </a:rPr>
              <a:t>“We need to be flexible.</a:t>
            </a:r>
            <a:r>
              <a:rPr i="1" lang="en"/>
              <a:t>”</a:t>
            </a:r>
            <a:endParaRPr/>
          </a:p>
        </p:txBody>
      </p:sp>
      <p:cxnSp>
        <p:nvCxnSpPr>
          <p:cNvPr id="145" name="Google Shape;145;p31"/>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pic>
        <p:nvPicPr>
          <p:cNvPr id="146" name="Google Shape;146;p31"/>
          <p:cNvPicPr preferRelativeResize="0"/>
          <p:nvPr/>
        </p:nvPicPr>
        <p:blipFill>
          <a:blip r:embed="rId4">
            <a:alphaModFix/>
          </a:blip>
          <a:stretch>
            <a:fillRect/>
          </a:stretch>
        </p:blipFill>
        <p:spPr>
          <a:xfrm flipH="1">
            <a:off x="1679973" y="2748075"/>
            <a:ext cx="1138875" cy="74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1922 Colorado Compact - Article III(a) </a:t>
            </a:r>
            <a:endParaRPr sz="2000">
              <a:solidFill>
                <a:srgbClr val="CFE2F3"/>
              </a:solidFill>
            </a:endParaRPr>
          </a:p>
        </p:txBody>
      </p:sp>
      <p:sp>
        <p:nvSpPr>
          <p:cNvPr id="152" name="Google Shape;152;p32"/>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Getches 40th Summer Conference</a:t>
            </a:r>
            <a:endParaRPr/>
          </a:p>
          <a:p>
            <a:pPr indent="-342900" lvl="0" marL="457200" rtl="0" algn="l">
              <a:spcBef>
                <a:spcPts val="1600"/>
              </a:spcBef>
              <a:spcAft>
                <a:spcPts val="0"/>
              </a:spcAft>
              <a:buClr>
                <a:schemeClr val="dk1"/>
              </a:buClr>
              <a:buSzPts val="1800"/>
              <a:buChar char="●"/>
            </a:pPr>
            <a:r>
              <a:rPr lang="en">
                <a:solidFill>
                  <a:schemeClr val="dk1"/>
                </a:solidFill>
              </a:rPr>
              <a:t>John Entsminger(SNWA) proposes Lower Basin ICS in Lake Powell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Erik Kuhn concurs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Tom Buschatzke </a:t>
            </a:r>
            <a:r>
              <a:rPr lang="en">
                <a:solidFill>
                  <a:schemeClr val="dk1"/>
                </a:solidFill>
              </a:rPr>
              <a:t>(Arizona DWR) wasn’t happy.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Kathryn Sorenson (</a:t>
            </a:r>
            <a:r>
              <a:rPr lang="en">
                <a:solidFill>
                  <a:schemeClr val="dk1"/>
                </a:solidFill>
              </a:rPr>
              <a:t>Phoenix water) proposes ICS in Ruedi.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Much truth is said in jest.</a:t>
            </a:r>
            <a:endParaRPr>
              <a:solidFill>
                <a:schemeClr val="dk1"/>
              </a:solidFill>
            </a:endParaRPr>
          </a:p>
        </p:txBody>
      </p:sp>
      <p:cxnSp>
        <p:nvCxnSpPr>
          <p:cNvPr id="153" name="Google Shape;153;p32"/>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ph type="title"/>
          </p:nvPr>
        </p:nvSpPr>
        <p:spPr>
          <a:xfrm>
            <a:off x="311700" y="25750"/>
            <a:ext cx="8520600" cy="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CFE2F3"/>
                </a:solidFill>
              </a:rPr>
              <a:t>1922 Colorado Compact - Article VIII</a:t>
            </a:r>
            <a:endParaRPr sz="2000">
              <a:solidFill>
                <a:srgbClr val="CFE2F3"/>
              </a:solidFill>
            </a:endParaRPr>
          </a:p>
        </p:txBody>
      </p:sp>
      <p:sp>
        <p:nvSpPr>
          <p:cNvPr id="159" name="Google Shape;159;p33"/>
          <p:cNvSpPr txBox="1"/>
          <p:nvPr>
            <p:ph idx="1" type="body"/>
          </p:nvPr>
        </p:nvSpPr>
        <p:spPr>
          <a:xfrm>
            <a:off x="311700" y="534750"/>
            <a:ext cx="8520600" cy="44727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lang="en" sz="1600">
                <a:solidFill>
                  <a:schemeClr val="dk1"/>
                </a:solidFill>
              </a:rPr>
              <a:t>Present perfected rights to the beneficial use of waters of the Colorado River System are unimpaired by this compact. </a:t>
            </a:r>
            <a:endParaRPr sz="1600">
              <a:solidFill>
                <a:schemeClr val="dk1"/>
              </a:solidFill>
            </a:endParaRPr>
          </a:p>
          <a:p>
            <a:pPr indent="0" lvl="0" marL="0" rtl="0" algn="l">
              <a:spcBef>
                <a:spcPts val="1800"/>
              </a:spcBef>
              <a:spcAft>
                <a:spcPts val="0"/>
              </a:spcAft>
              <a:buNone/>
            </a:pPr>
            <a:r>
              <a:rPr lang="en" sz="1600">
                <a:solidFill>
                  <a:schemeClr val="dk1"/>
                </a:solidFill>
              </a:rPr>
              <a:t>Whenever storage capacity of 5,000,000 acre-feet shall have been provided on the main Colorado River within or for the benefit of the Lower Basin, then claims of such rights, if any, by appropriators or users of water in the Lower Basin against appropriators or users of water in the Upper Basin shall attach to and be satisfied from water that may be stored not in conflict with Article III. </a:t>
            </a:r>
            <a:endParaRPr sz="1600">
              <a:solidFill>
                <a:schemeClr val="dk1"/>
              </a:solidFill>
            </a:endParaRPr>
          </a:p>
          <a:p>
            <a:pPr indent="0" lvl="0" marL="0" rtl="0" algn="l">
              <a:spcBef>
                <a:spcPts val="1800"/>
              </a:spcBef>
              <a:spcAft>
                <a:spcPts val="0"/>
              </a:spcAft>
              <a:buNone/>
            </a:pPr>
            <a:r>
              <a:rPr lang="en" sz="1600">
                <a:solidFill>
                  <a:schemeClr val="dk1"/>
                </a:solidFill>
              </a:rPr>
              <a:t>All other rights to beneficial use of waters of the Colorado River System shall be satisfied solely from the water apportioned to that Basin in which they are situate.</a:t>
            </a:r>
            <a:endParaRPr sz="1600">
              <a:solidFill>
                <a:schemeClr val="dk1"/>
              </a:solidFill>
            </a:endParaRPr>
          </a:p>
          <a:p>
            <a:pPr indent="0" lvl="0" marL="0" rtl="0" algn="l">
              <a:spcBef>
                <a:spcPts val="1800"/>
              </a:spcBef>
              <a:spcAft>
                <a:spcPts val="0"/>
              </a:spcAft>
              <a:buNone/>
            </a:pPr>
            <a:r>
              <a:t/>
            </a:r>
            <a:endParaRPr sz="1600">
              <a:solidFill>
                <a:schemeClr val="dk1"/>
              </a:solidFill>
            </a:endParaRPr>
          </a:p>
          <a:p>
            <a:pPr indent="0" lvl="0" marL="0" rtl="0" algn="l">
              <a:spcBef>
                <a:spcPts val="1800"/>
              </a:spcBef>
              <a:spcAft>
                <a:spcPts val="0"/>
              </a:spcAft>
              <a:buNone/>
            </a:pPr>
            <a:r>
              <a:t/>
            </a:r>
            <a:endParaRPr sz="1600">
              <a:solidFill>
                <a:schemeClr val="dk1"/>
              </a:solidFill>
            </a:endParaRPr>
          </a:p>
        </p:txBody>
      </p:sp>
      <p:cxnSp>
        <p:nvCxnSpPr>
          <p:cNvPr id="160" name="Google Shape;160;p33"/>
          <p:cNvCxnSpPr/>
          <p:nvPr/>
        </p:nvCxnSpPr>
        <p:spPr>
          <a:xfrm>
            <a:off x="325925" y="510750"/>
            <a:ext cx="8544600" cy="240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052747"/>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